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ontserrat Light"/>
                <a:cs typeface="Montserrat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Montserrat Light"/>
                <a:cs typeface="Montserrat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84C2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7700" y="414019"/>
            <a:ext cx="546100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Montserrat ExtraBold"/>
                <a:cs typeface="Montserrat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417514" y="2411476"/>
            <a:ext cx="4919980" cy="396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Montserrat Light"/>
                <a:cs typeface="Montserrat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86285" cy="0"/>
          </a:xfrm>
          <a:custGeom>
            <a:avLst/>
            <a:gdLst/>
            <a:ahLst/>
            <a:cxnLst/>
            <a:rect l="l" t="t" r="r" b="b"/>
            <a:pathLst>
              <a:path w="12186285" h="0">
                <a:moveTo>
                  <a:pt x="0" y="0"/>
                </a:moveTo>
                <a:lnTo>
                  <a:pt x="12185782" y="0"/>
                </a:lnTo>
              </a:path>
            </a:pathLst>
          </a:custGeom>
          <a:ln w="6345">
            <a:solidFill>
              <a:srgbClr val="AA351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1566671"/>
              <a:ext cx="5711952" cy="529132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56427" y="106171"/>
            <a:ext cx="11007090" cy="14884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200" spc="-10">
                <a:latin typeface="Montserrat"/>
                <a:cs typeface="Montserrat"/>
              </a:rPr>
              <a:t>GeoScienceWor</a:t>
            </a:r>
            <a:r>
              <a:rPr dirty="0" sz="9600" spc="-10">
                <a:latin typeface="Montserrat"/>
                <a:cs typeface="Montserrat"/>
              </a:rPr>
              <a:t>ld</a:t>
            </a:r>
            <a:endParaRPr sz="9600">
              <a:latin typeface="Montserrat"/>
              <a:cs typeface="Montserra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57242" y="1749044"/>
            <a:ext cx="10292715" cy="1479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Reinvesting</a:t>
            </a:r>
            <a:r>
              <a:rPr dirty="0" sz="2400" spc="-7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in</a:t>
            </a:r>
            <a:r>
              <a:rPr dirty="0" sz="2400" spc="-5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Science</a:t>
            </a:r>
            <a:r>
              <a:rPr dirty="0" sz="2400" spc="-5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•</a:t>
            </a:r>
            <a:r>
              <a:rPr dirty="0" sz="2400" spc="-7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Sustaining</a:t>
            </a:r>
            <a:r>
              <a:rPr dirty="0" sz="2400" spc="-7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Nonprofit</a:t>
            </a:r>
            <a:r>
              <a:rPr dirty="0" sz="2400" spc="-7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Research</a:t>
            </a:r>
            <a:r>
              <a:rPr dirty="0" sz="2400" spc="-7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Montserrat Medium"/>
                <a:cs typeface="Montserrat Medium"/>
              </a:rPr>
              <a:t>Publishing</a:t>
            </a:r>
            <a:endParaRPr sz="2400">
              <a:latin typeface="Montserrat Medium"/>
              <a:cs typeface="Montserrat Medium"/>
            </a:endParaRPr>
          </a:p>
          <a:p>
            <a:pPr marL="12700" marR="3613150">
              <a:lnSpc>
                <a:spcPct val="99400"/>
              </a:lnSpc>
              <a:spcBef>
                <a:spcPts val="2125"/>
              </a:spcBef>
            </a:pP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As</a:t>
            </a:r>
            <a:r>
              <a:rPr dirty="0" sz="18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a</a:t>
            </a:r>
            <a:r>
              <a:rPr dirty="0" sz="18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unique</a:t>
            </a:r>
            <a:r>
              <a:rPr dirty="0" sz="18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nonprofit</a:t>
            </a:r>
            <a:r>
              <a:rPr dirty="0" sz="18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collaborative</a:t>
            </a:r>
            <a:r>
              <a:rPr dirty="0" sz="18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18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37</a:t>
            </a:r>
            <a:r>
              <a:rPr dirty="0" sz="18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society</a:t>
            </a:r>
            <a:r>
              <a:rPr dirty="0" sz="18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Montserrat Light"/>
                <a:cs typeface="Montserrat Light"/>
              </a:rPr>
              <a:t>publishers, GeoScienceWorld</a:t>
            </a:r>
            <a:r>
              <a:rPr dirty="0" sz="18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(GSW)</a:t>
            </a:r>
            <a:r>
              <a:rPr dirty="0" sz="18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is</a:t>
            </a:r>
            <a:r>
              <a:rPr dirty="0" sz="1800" spc="-2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your</a:t>
            </a:r>
            <a:r>
              <a:rPr dirty="0" sz="1800" spc="-2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trusted</a:t>
            </a:r>
            <a:r>
              <a:rPr dirty="0" sz="18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source</a:t>
            </a:r>
            <a:r>
              <a:rPr dirty="0" sz="1800" spc="-2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for</a:t>
            </a:r>
            <a:r>
              <a:rPr dirty="0" sz="1800" spc="-20">
                <a:solidFill>
                  <a:srgbClr val="FFFFFF"/>
                </a:solidFill>
                <a:latin typeface="Montserrat Light"/>
                <a:cs typeface="Montserrat Light"/>
              </a:rPr>
              <a:t> high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quality,</a:t>
            </a:r>
            <a:r>
              <a:rPr dirty="0" sz="18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Montserrat Light"/>
                <a:cs typeface="Montserrat Light"/>
              </a:rPr>
              <a:t>peer-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reviewed</a:t>
            </a:r>
            <a:r>
              <a:rPr dirty="0" sz="18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>
                <a:solidFill>
                  <a:srgbClr val="FFFFFF"/>
                </a:solidFill>
                <a:latin typeface="Montserrat Light"/>
                <a:cs typeface="Montserrat Light"/>
              </a:rPr>
              <a:t>geoscience</a:t>
            </a:r>
            <a:r>
              <a:rPr dirty="0" sz="18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800" spc="-10">
                <a:solidFill>
                  <a:srgbClr val="FFFFFF"/>
                </a:solidFill>
                <a:latin typeface="Montserrat Light"/>
                <a:cs typeface="Montserrat Light"/>
              </a:rPr>
              <a:t>content.</a:t>
            </a:r>
            <a:endParaRPr sz="1800">
              <a:latin typeface="Montserrat Light"/>
              <a:cs typeface="Montserrat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1624627"/>
            <a:ext cx="12192000" cy="5233670"/>
            <a:chOff x="0" y="1624627"/>
            <a:chExt cx="12192000" cy="523367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7656" y="1624627"/>
              <a:ext cx="1834156" cy="6618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0" y="3736263"/>
              <a:ext cx="7406640" cy="1333500"/>
            </a:xfrm>
            <a:custGeom>
              <a:avLst/>
              <a:gdLst/>
              <a:ahLst/>
              <a:cxnLst/>
              <a:rect l="l" t="t" r="r" b="b"/>
              <a:pathLst>
                <a:path w="7406640" h="1333500">
                  <a:moveTo>
                    <a:pt x="7406538" y="0"/>
                  </a:moveTo>
                  <a:lnTo>
                    <a:pt x="0" y="0"/>
                  </a:lnTo>
                  <a:lnTo>
                    <a:pt x="0" y="1333449"/>
                  </a:lnTo>
                  <a:lnTo>
                    <a:pt x="7406538" y="1333449"/>
                  </a:lnTo>
                  <a:lnTo>
                    <a:pt x="74065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2518702"/>
              <a:ext cx="12192000" cy="433929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03592" y="4035551"/>
              <a:ext cx="4785358" cy="2822446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82000" y="4781273"/>
              <a:ext cx="3401818" cy="1362782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9174186" y="6184900"/>
            <a:ext cx="20923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geoscienceworld.org</a:t>
            </a:r>
            <a:endParaRPr sz="1600">
              <a:latin typeface="Montserrat Light"/>
              <a:cs typeface="Montserrat Light"/>
            </a:endParaRPr>
          </a:p>
        </p:txBody>
      </p:sp>
      <p:graphicFrame>
        <p:nvGraphicFramePr>
          <p:cNvPr id="15" name="object 15" descr=""/>
          <p:cNvGraphicFramePr>
            <a:graphicFrameLocks noGrp="1"/>
          </p:cNvGraphicFramePr>
          <p:nvPr/>
        </p:nvGraphicFramePr>
        <p:xfrm>
          <a:off x="589927" y="3839464"/>
          <a:ext cx="5814060" cy="10198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0710"/>
                <a:gridCol w="2286000"/>
                <a:gridCol w="1581150"/>
              </a:tblGrid>
              <a:tr h="603250">
                <a:tc>
                  <a:txBody>
                    <a:bodyPr/>
                    <a:lstStyle/>
                    <a:p>
                      <a:pPr marL="31750">
                        <a:lnSpc>
                          <a:spcPts val="4650"/>
                        </a:lnSpc>
                      </a:pPr>
                      <a:r>
                        <a:rPr dirty="0" sz="4000" spc="-10" b="1">
                          <a:solidFill>
                            <a:srgbClr val="194169"/>
                          </a:solidFill>
                          <a:latin typeface="Montserrat ExtraBold"/>
                          <a:cs typeface="Montserrat ExtraBold"/>
                        </a:rPr>
                        <a:t>210K+</a:t>
                      </a:r>
                      <a:endParaRPr sz="4000">
                        <a:latin typeface="Montserrat ExtraBold"/>
                        <a:cs typeface="Montserrat ExtraBold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2735">
                        <a:lnSpc>
                          <a:spcPts val="4650"/>
                        </a:lnSpc>
                      </a:pPr>
                      <a:r>
                        <a:rPr dirty="0" sz="4000" spc="-10" b="1">
                          <a:solidFill>
                            <a:srgbClr val="194169"/>
                          </a:solidFill>
                          <a:latin typeface="Montserrat ExtraBold"/>
                          <a:cs typeface="Montserrat ExtraBold"/>
                        </a:rPr>
                        <a:t>2,400+</a:t>
                      </a:r>
                      <a:endParaRPr sz="4000">
                        <a:latin typeface="Montserrat ExtraBold"/>
                        <a:cs typeface="Montserrat ExtraBold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24130">
                        <a:lnSpc>
                          <a:spcPts val="4650"/>
                        </a:lnSpc>
                      </a:pPr>
                      <a:r>
                        <a:rPr dirty="0" sz="4000" spc="-20" b="1">
                          <a:solidFill>
                            <a:srgbClr val="194169"/>
                          </a:solidFill>
                          <a:latin typeface="Montserrat ExtraBold"/>
                          <a:cs typeface="Montserrat ExtraBold"/>
                        </a:rPr>
                        <a:t>4.6M</a:t>
                      </a:r>
                      <a:endParaRPr sz="4000">
                        <a:latin typeface="Montserrat ExtraBold"/>
                        <a:cs typeface="Montserrat ExtraBold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06375">
                <a:tc>
                  <a:txBody>
                    <a:bodyPr/>
                    <a:lstStyle/>
                    <a:p>
                      <a:pPr marL="31750">
                        <a:lnSpc>
                          <a:spcPts val="1510"/>
                        </a:lnSpc>
                      </a:pPr>
                      <a:r>
                        <a:rPr dirty="0" sz="140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Articles</a:t>
                      </a:r>
                      <a:r>
                        <a:rPr dirty="0" sz="1400" spc="-4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dirty="0" sz="140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from</a:t>
                      </a:r>
                      <a:r>
                        <a:rPr dirty="0" sz="1400" spc="-4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dirty="0" sz="1400" spc="-25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50+</a:t>
                      </a:r>
                      <a:endParaRPr sz="1400">
                        <a:latin typeface="Montserrat Light"/>
                        <a:cs typeface="Montserrat Ligh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90830">
                        <a:lnSpc>
                          <a:spcPts val="1530"/>
                        </a:lnSpc>
                      </a:pPr>
                      <a:r>
                        <a:rPr dirty="0" sz="1400" spc="-1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eBooks</a:t>
                      </a:r>
                      <a:endParaRPr sz="1400">
                        <a:latin typeface="Montserrat Light"/>
                        <a:cs typeface="Montserrat Ligh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8735">
                        <a:lnSpc>
                          <a:spcPts val="1510"/>
                        </a:lnSpc>
                      </a:pPr>
                      <a:r>
                        <a:rPr dirty="0" sz="140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GeoRef</a:t>
                      </a:r>
                      <a:r>
                        <a:rPr dirty="0" sz="1400" spc="-45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 </a:t>
                      </a:r>
                      <a:r>
                        <a:rPr dirty="0" sz="1400" spc="-1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records</a:t>
                      </a:r>
                      <a:endParaRPr sz="1400">
                        <a:latin typeface="Montserrat Light"/>
                        <a:cs typeface="Montserrat Ligh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  <a:tr h="210185">
                <a:tc>
                  <a:txBody>
                    <a:bodyPr/>
                    <a:lstStyle/>
                    <a:p>
                      <a:pPr marL="31750">
                        <a:lnSpc>
                          <a:spcPts val="1555"/>
                        </a:lnSpc>
                      </a:pPr>
                      <a:r>
                        <a:rPr dirty="0" sz="1400" spc="-10">
                          <a:solidFill>
                            <a:srgbClr val="194169"/>
                          </a:solidFill>
                          <a:latin typeface="Montserrat Light"/>
                          <a:cs typeface="Montserrat Light"/>
                        </a:rPr>
                        <a:t>Journals</a:t>
                      </a:r>
                      <a:endParaRPr sz="1400">
                        <a:latin typeface="Montserrat Light"/>
                        <a:cs typeface="Montserrat Light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6349">
            <a:solidFill>
              <a:srgbClr val="AA3516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1566670"/>
              <a:ext cx="5711952" cy="529132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8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57700" y="4132579"/>
            <a:ext cx="2344420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Montserrat Medium"/>
                <a:cs typeface="Montserrat Medium"/>
              </a:rPr>
              <a:t>Trusted</a:t>
            </a:r>
            <a:endParaRPr sz="2400">
              <a:latin typeface="Montserrat Medium"/>
              <a:cs typeface="Montserrat Medium"/>
            </a:endParaRPr>
          </a:p>
          <a:p>
            <a:pPr marL="12700" marR="5080">
              <a:lnSpc>
                <a:spcPct val="100299"/>
              </a:lnSpc>
              <a:spcBef>
                <a:spcPts val="1895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From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esteemed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and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highly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respected organizations</a:t>
            </a:r>
            <a:r>
              <a:rPr dirty="0" sz="1600" spc="1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known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for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publishing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valuable, authoritative</a:t>
            </a:r>
            <a:r>
              <a:rPr dirty="0" sz="1600" spc="-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research</a:t>
            </a:r>
            <a:endParaRPr sz="1600">
              <a:latin typeface="Montserrat Light"/>
              <a:cs typeface="Montserrat Light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8720328" y="0"/>
            <a:ext cx="3469004" cy="2131060"/>
            <a:chOff x="8720328" y="0"/>
            <a:chExt cx="3469004" cy="2131060"/>
          </a:xfrm>
        </p:grpSpPr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0328" y="0"/>
              <a:ext cx="3468624" cy="213055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004" y="112129"/>
              <a:ext cx="1563809" cy="71028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dirty="0" spc="-35"/>
              <a:t> </a:t>
            </a:r>
            <a:r>
              <a:rPr dirty="0" spc="-20"/>
              <a:t>GSW?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3911296" y="4132579"/>
            <a:ext cx="216471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Montserrat Medium"/>
                <a:cs typeface="Montserrat Medium"/>
              </a:rPr>
              <a:t>Essential</a:t>
            </a:r>
            <a:endParaRPr sz="2400">
              <a:latin typeface="Montserrat Medium"/>
              <a:cs typeface="Montserrat Medium"/>
            </a:endParaRPr>
          </a:p>
          <a:p>
            <a:pPr marL="12700" marR="5080">
              <a:lnSpc>
                <a:spcPct val="100299"/>
              </a:lnSpc>
              <a:spcBef>
                <a:spcPts val="1895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Our</a:t>
            </a:r>
            <a:r>
              <a:rPr dirty="0" sz="1600" spc="-5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high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value, curated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collection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provides</a:t>
            </a:r>
            <a:r>
              <a:rPr dirty="0" sz="1600" spc="-8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seamless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access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to</a:t>
            </a:r>
            <a:r>
              <a:rPr dirty="0" sz="16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16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content researchers</a:t>
            </a:r>
            <a:r>
              <a:rPr dirty="0" sz="1600" spc="-5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Montserrat Light"/>
                <a:cs typeface="Montserrat Light"/>
              </a:rPr>
              <a:t>need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977175" y="3967988"/>
            <a:ext cx="2229485" cy="200787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 marR="248920">
              <a:lnSpc>
                <a:spcPts val="2590"/>
              </a:lnSpc>
              <a:spcBef>
                <a:spcPts val="425"/>
              </a:spcBef>
            </a:pPr>
            <a:r>
              <a:rPr dirty="0" sz="2400" spc="-20">
                <a:solidFill>
                  <a:srgbClr val="FFFFFF"/>
                </a:solidFill>
                <a:latin typeface="Montserrat Medium"/>
                <a:cs typeface="Montserrat Medium"/>
              </a:rPr>
              <a:t>Community- </a:t>
            </a:r>
            <a:r>
              <a:rPr dirty="0" sz="2400" spc="-10">
                <a:solidFill>
                  <a:srgbClr val="FFFFFF"/>
                </a:solidFill>
                <a:latin typeface="Montserrat Medium"/>
                <a:cs typeface="Montserrat Medium"/>
              </a:rPr>
              <a:t>Driven</a:t>
            </a:r>
            <a:endParaRPr sz="2400">
              <a:latin typeface="Montserrat Medium"/>
              <a:cs typeface="Montserrat Medium"/>
            </a:endParaRPr>
          </a:p>
          <a:p>
            <a:pPr marL="12700" marR="5080">
              <a:lnSpc>
                <a:spcPct val="100299"/>
              </a:lnSpc>
              <a:spcBef>
                <a:spcPts val="470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Brings</a:t>
            </a:r>
            <a:r>
              <a:rPr dirty="0" sz="1600" spc="-5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together</a:t>
            </a:r>
            <a:r>
              <a:rPr dirty="0" sz="1600" spc="50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larger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smaller independent</a:t>
            </a:r>
            <a:r>
              <a:rPr dirty="0" sz="1600" spc="-8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societies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to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allow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greater exposure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for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all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792520" y="4132579"/>
            <a:ext cx="1830070" cy="1361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Montserrat Medium"/>
                <a:cs typeface="Montserrat Medium"/>
              </a:rPr>
              <a:t>Nonprofit</a:t>
            </a:r>
            <a:endParaRPr sz="2400">
              <a:latin typeface="Montserrat Medium"/>
              <a:cs typeface="Montserrat Medium"/>
            </a:endParaRPr>
          </a:p>
          <a:p>
            <a:pPr marL="12700" marR="5080">
              <a:lnSpc>
                <a:spcPct val="104400"/>
              </a:lnSpc>
              <a:spcBef>
                <a:spcPts val="1625"/>
              </a:spcBef>
            </a:pP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Reinvesting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in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 the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geoscience community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0227462" y="810767"/>
            <a:ext cx="145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Montserrat Light"/>
                <a:cs typeface="Montserrat Light"/>
              </a:rPr>
              <a:t>geoscienceworld.org</a:t>
            </a:r>
            <a:endParaRPr sz="1100">
              <a:latin typeface="Montserrat Light"/>
              <a:cs typeface="Montserrat Light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3452945" y="4132402"/>
            <a:ext cx="6035675" cy="2004695"/>
            <a:chOff x="3452945" y="4132402"/>
            <a:chExt cx="6035675" cy="2004695"/>
          </a:xfrm>
        </p:grpSpPr>
        <p:sp>
          <p:nvSpPr>
            <p:cNvPr id="16" name="object 16" descr=""/>
            <p:cNvSpPr/>
            <p:nvPr/>
          </p:nvSpPr>
          <p:spPr>
            <a:xfrm>
              <a:off x="3456120" y="4132402"/>
              <a:ext cx="0" cy="2004695"/>
            </a:xfrm>
            <a:custGeom>
              <a:avLst/>
              <a:gdLst/>
              <a:ahLst/>
              <a:cxnLst/>
              <a:rect l="l" t="t" r="r" b="b"/>
              <a:pathLst>
                <a:path w="0" h="2004695">
                  <a:moveTo>
                    <a:pt x="0" y="0"/>
                  </a:moveTo>
                  <a:lnTo>
                    <a:pt x="1" y="200451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540282" y="4132402"/>
              <a:ext cx="0" cy="2004695"/>
            </a:xfrm>
            <a:custGeom>
              <a:avLst/>
              <a:gdLst/>
              <a:ahLst/>
              <a:cxnLst/>
              <a:rect l="l" t="t" r="r" b="b"/>
              <a:pathLst>
                <a:path w="0" h="2004695">
                  <a:moveTo>
                    <a:pt x="0" y="0"/>
                  </a:moveTo>
                  <a:lnTo>
                    <a:pt x="1" y="200451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9484959" y="4132402"/>
              <a:ext cx="0" cy="2004695"/>
            </a:xfrm>
            <a:custGeom>
              <a:avLst/>
              <a:gdLst/>
              <a:ahLst/>
              <a:cxnLst/>
              <a:rect l="l" t="t" r="r" b="b"/>
              <a:pathLst>
                <a:path w="0" h="2004695">
                  <a:moveTo>
                    <a:pt x="0" y="0"/>
                  </a:moveTo>
                  <a:lnTo>
                    <a:pt x="1" y="2004517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6350" y="-6350"/>
            <a:ext cx="12198985" cy="6867525"/>
            <a:chOff x="-6350" y="-6350"/>
            <a:chExt cx="12198985" cy="686752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12186285" cy="0"/>
            </a:xfrm>
            <a:custGeom>
              <a:avLst/>
              <a:gdLst/>
              <a:ahLst/>
              <a:cxnLst/>
              <a:rect l="l" t="t" r="r" b="b"/>
              <a:pathLst>
                <a:path w="12186285" h="0">
                  <a:moveTo>
                    <a:pt x="0" y="0"/>
                  </a:moveTo>
                  <a:lnTo>
                    <a:pt x="12185782" y="0"/>
                  </a:lnTo>
                </a:path>
              </a:pathLst>
            </a:custGeom>
            <a:ln w="12693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0"/>
              <a:ext cx="0" cy="6854825"/>
            </a:xfrm>
            <a:custGeom>
              <a:avLst/>
              <a:gdLst/>
              <a:ahLst/>
              <a:cxnLst/>
              <a:rect l="l" t="t" r="r" b="b"/>
              <a:pathLst>
                <a:path w="0" h="6854825">
                  <a:moveTo>
                    <a:pt x="0" y="6854501"/>
                  </a:moveTo>
                  <a:lnTo>
                    <a:pt x="0" y="0"/>
                  </a:lnTo>
                </a:path>
              </a:pathLst>
            </a:custGeom>
            <a:ln w="12693">
              <a:solidFill>
                <a:srgbClr val="AA3516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0" y="1566671"/>
              <a:ext cx="5711952" cy="5291326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1248382" y="6356350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0"/>
                  </a:moveTo>
                  <a:lnTo>
                    <a:pt x="0" y="364938"/>
                  </a:lnTo>
                </a:path>
              </a:pathLst>
            </a:custGeom>
            <a:ln w="6346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11"/>
              <a:ext cx="12192000" cy="685337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4863"/>
              <a:ext cx="12188952" cy="6803134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594883" y="0"/>
              <a:ext cx="6597650" cy="6852920"/>
            </a:xfrm>
            <a:custGeom>
              <a:avLst/>
              <a:gdLst/>
              <a:ahLst/>
              <a:cxnLst/>
              <a:rect l="l" t="t" r="r" b="b"/>
              <a:pathLst>
                <a:path w="6597650" h="6852920">
                  <a:moveTo>
                    <a:pt x="6597116" y="0"/>
                  </a:moveTo>
                  <a:lnTo>
                    <a:pt x="0" y="0"/>
                  </a:lnTo>
                  <a:lnTo>
                    <a:pt x="0" y="6852653"/>
                  </a:lnTo>
                  <a:lnTo>
                    <a:pt x="6597116" y="6852653"/>
                  </a:lnTo>
                  <a:lnTo>
                    <a:pt x="6597116" y="0"/>
                  </a:lnTo>
                  <a:close/>
                </a:path>
              </a:pathLst>
            </a:custGeom>
            <a:solidFill>
              <a:srgbClr val="C00000">
                <a:alpha val="5842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298450" marR="321310" indent="-285115">
              <a:lnSpc>
                <a:spcPts val="1900"/>
              </a:lnSpc>
              <a:spcBef>
                <a:spcPts val="180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/>
              <a:t>Map</a:t>
            </a:r>
            <a:r>
              <a:rPr dirty="0" spc="-45"/>
              <a:t> </a:t>
            </a:r>
            <a:r>
              <a:rPr dirty="0"/>
              <a:t>view</a:t>
            </a:r>
            <a:r>
              <a:rPr dirty="0" spc="-50"/>
              <a:t> </a:t>
            </a:r>
            <a:r>
              <a:rPr dirty="0"/>
              <a:t>search</a:t>
            </a:r>
            <a:r>
              <a:rPr dirty="0" spc="-45"/>
              <a:t> </a:t>
            </a:r>
            <a:r>
              <a:rPr dirty="0"/>
              <a:t>results</a:t>
            </a:r>
            <a:r>
              <a:rPr dirty="0" spc="-35"/>
              <a:t> </a:t>
            </a:r>
            <a:r>
              <a:rPr dirty="0"/>
              <a:t>using</a:t>
            </a:r>
            <a:r>
              <a:rPr dirty="0" spc="-45"/>
              <a:t> </a:t>
            </a:r>
            <a:r>
              <a:rPr dirty="0" spc="-10"/>
              <a:t>OpenGeoSci </a:t>
            </a:r>
            <a:r>
              <a:rPr dirty="0"/>
              <a:t>allows</a:t>
            </a:r>
            <a:r>
              <a:rPr dirty="0" spc="-45"/>
              <a:t> </a:t>
            </a:r>
            <a:r>
              <a:rPr dirty="0"/>
              <a:t>users</a:t>
            </a:r>
            <a:r>
              <a:rPr dirty="0" spc="-50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limit</a:t>
            </a:r>
            <a:r>
              <a:rPr dirty="0" spc="-40"/>
              <a:t> </a:t>
            </a:r>
            <a:r>
              <a:rPr dirty="0"/>
              <a:t>search</a:t>
            </a:r>
            <a:r>
              <a:rPr dirty="0" spc="-50"/>
              <a:t> </a:t>
            </a:r>
            <a:r>
              <a:rPr dirty="0"/>
              <a:t>by</a:t>
            </a:r>
            <a:r>
              <a:rPr dirty="0" spc="-25"/>
              <a:t> </a:t>
            </a:r>
            <a:r>
              <a:rPr dirty="0" spc="-10"/>
              <a:t>geographic location</a:t>
            </a:r>
          </a:p>
          <a:p>
            <a:pPr marL="298450" marR="5080" indent="-285750">
              <a:lnSpc>
                <a:spcPts val="1900"/>
              </a:lnSpc>
              <a:spcBef>
                <a:spcPts val="1185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/>
              <a:t>Faceted</a:t>
            </a:r>
            <a:r>
              <a:rPr dirty="0" spc="-85"/>
              <a:t> </a:t>
            </a:r>
            <a:r>
              <a:rPr dirty="0"/>
              <a:t>searching</a:t>
            </a:r>
            <a:r>
              <a:rPr dirty="0" spc="-75"/>
              <a:t>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/>
              <a:t>journal,</a:t>
            </a:r>
            <a:r>
              <a:rPr dirty="0" spc="-60"/>
              <a:t> </a:t>
            </a:r>
            <a:r>
              <a:rPr dirty="0"/>
              <a:t>article</a:t>
            </a:r>
            <a:r>
              <a:rPr dirty="0" spc="-80"/>
              <a:t> </a:t>
            </a:r>
            <a:r>
              <a:rPr dirty="0"/>
              <a:t>type,</a:t>
            </a:r>
            <a:r>
              <a:rPr dirty="0" spc="-60"/>
              <a:t> </a:t>
            </a:r>
            <a:r>
              <a:rPr dirty="0" spc="-25"/>
              <a:t>and </a:t>
            </a:r>
            <a:r>
              <a:rPr dirty="0"/>
              <a:t>GeoRef</a:t>
            </a:r>
            <a:r>
              <a:rPr dirty="0" spc="-70"/>
              <a:t> </a:t>
            </a:r>
            <a:r>
              <a:rPr dirty="0" spc="-10"/>
              <a:t>keywords</a:t>
            </a:r>
          </a:p>
          <a:p>
            <a:pPr marL="297815" indent="-285115">
              <a:lnSpc>
                <a:spcPct val="100000"/>
              </a:lnSpc>
              <a:spcBef>
                <a:spcPts val="825"/>
              </a:spcBef>
              <a:buFont typeface="Wingdings"/>
              <a:buChar char=""/>
              <a:tabLst>
                <a:tab pos="297815" algn="l"/>
              </a:tabLst>
            </a:pPr>
            <a:r>
              <a:rPr dirty="0" spc="-10"/>
              <a:t>Innovative</a:t>
            </a:r>
            <a:r>
              <a:rPr dirty="0" spc="-50"/>
              <a:t> </a:t>
            </a:r>
            <a:r>
              <a:rPr dirty="0"/>
              <a:t>split</a:t>
            </a:r>
            <a:r>
              <a:rPr dirty="0" spc="-40"/>
              <a:t> </a:t>
            </a:r>
            <a:r>
              <a:rPr dirty="0"/>
              <a:t>screen</a:t>
            </a:r>
            <a:r>
              <a:rPr dirty="0" spc="-45"/>
              <a:t> </a:t>
            </a:r>
            <a:r>
              <a:rPr dirty="0" spc="-10"/>
              <a:t>display</a:t>
            </a:r>
          </a:p>
          <a:p>
            <a:pPr marL="297180" marR="779780" indent="-285115">
              <a:lnSpc>
                <a:spcPct val="103699"/>
              </a:lnSpc>
              <a:spcBef>
                <a:spcPts val="815"/>
              </a:spcBef>
              <a:buFont typeface="Wingdings"/>
              <a:buChar char=""/>
              <a:tabLst>
                <a:tab pos="298450" algn="l"/>
              </a:tabLst>
            </a:pPr>
            <a:r>
              <a:rPr dirty="0"/>
              <a:t>New</a:t>
            </a:r>
            <a:r>
              <a:rPr dirty="0" spc="-65"/>
              <a:t> </a:t>
            </a:r>
            <a:r>
              <a:rPr dirty="0"/>
              <a:t>titles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60"/>
              <a:t> </a:t>
            </a:r>
            <a:r>
              <a:rPr dirty="0"/>
              <a:t>publishers</a:t>
            </a:r>
            <a:r>
              <a:rPr dirty="0" spc="-55"/>
              <a:t> </a:t>
            </a:r>
            <a:r>
              <a:rPr dirty="0"/>
              <a:t>added</a:t>
            </a:r>
            <a:r>
              <a:rPr dirty="0" spc="-55"/>
              <a:t> </a:t>
            </a:r>
            <a:r>
              <a:rPr dirty="0"/>
              <a:t>on</a:t>
            </a:r>
            <a:r>
              <a:rPr dirty="0" spc="-60"/>
              <a:t> </a:t>
            </a:r>
            <a:r>
              <a:rPr dirty="0" spc="-25"/>
              <a:t>an </a:t>
            </a:r>
            <a:r>
              <a:rPr dirty="0" spc="-25"/>
              <a:t>	</a:t>
            </a:r>
            <a:r>
              <a:rPr dirty="0"/>
              <a:t>ongoing</a:t>
            </a:r>
            <a:r>
              <a:rPr dirty="0" spc="-85"/>
              <a:t> </a:t>
            </a:r>
            <a:r>
              <a:rPr dirty="0" spc="-20"/>
              <a:t>basis</a:t>
            </a:r>
          </a:p>
          <a:p>
            <a:pPr marL="297815" indent="-285115">
              <a:lnSpc>
                <a:spcPct val="100000"/>
              </a:lnSpc>
              <a:spcBef>
                <a:spcPts val="1180"/>
              </a:spcBef>
              <a:buFont typeface="Wingdings"/>
              <a:buChar char=""/>
              <a:tabLst>
                <a:tab pos="297815" algn="l"/>
              </a:tabLst>
            </a:pPr>
            <a:r>
              <a:rPr dirty="0"/>
              <a:t>Figure</a:t>
            </a:r>
            <a:r>
              <a:rPr dirty="0" spc="-75"/>
              <a:t> </a:t>
            </a:r>
            <a:r>
              <a:rPr dirty="0"/>
              <a:t>abstract</a:t>
            </a:r>
            <a:r>
              <a:rPr dirty="0" spc="-55"/>
              <a:t> </a:t>
            </a:r>
            <a:r>
              <a:rPr dirty="0"/>
              <a:t>view</a:t>
            </a:r>
            <a:r>
              <a:rPr dirty="0" spc="-60"/>
              <a:t> </a:t>
            </a:r>
            <a:r>
              <a:rPr dirty="0"/>
              <a:t>in</a:t>
            </a:r>
            <a:r>
              <a:rPr dirty="0" spc="-65"/>
              <a:t> </a:t>
            </a:r>
            <a:r>
              <a:rPr dirty="0"/>
              <a:t>search</a:t>
            </a:r>
            <a:r>
              <a:rPr dirty="0" spc="-60"/>
              <a:t> </a:t>
            </a:r>
            <a:r>
              <a:rPr dirty="0" spc="-10"/>
              <a:t>results</a:t>
            </a:r>
          </a:p>
          <a:p>
            <a:pPr marL="297180" marR="383540" indent="-285115">
              <a:lnSpc>
                <a:spcPts val="1900"/>
              </a:lnSpc>
              <a:spcBef>
                <a:spcPts val="1160"/>
              </a:spcBef>
              <a:buFont typeface="Wingdings"/>
              <a:buChar char=""/>
              <a:tabLst>
                <a:tab pos="299085" algn="l"/>
              </a:tabLst>
            </a:pPr>
            <a:r>
              <a:rPr dirty="0" spc="-10"/>
              <a:t>Responsive</a:t>
            </a:r>
            <a:r>
              <a:rPr dirty="0" spc="-55"/>
              <a:t> </a:t>
            </a:r>
            <a:r>
              <a:rPr dirty="0"/>
              <a:t>design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50"/>
              <a:t> </a:t>
            </a:r>
            <a:r>
              <a:rPr dirty="0"/>
              <a:t>easy</a:t>
            </a:r>
            <a:r>
              <a:rPr dirty="0" spc="-30"/>
              <a:t> </a:t>
            </a:r>
            <a:r>
              <a:rPr dirty="0"/>
              <a:t>reading</a:t>
            </a:r>
            <a:r>
              <a:rPr dirty="0" spc="-40"/>
              <a:t> </a:t>
            </a:r>
            <a:r>
              <a:rPr dirty="0"/>
              <a:t>on</a:t>
            </a:r>
            <a:r>
              <a:rPr dirty="0" spc="-45"/>
              <a:t> </a:t>
            </a:r>
            <a:r>
              <a:rPr dirty="0" spc="-25"/>
              <a:t>any </a:t>
            </a:r>
            <a:r>
              <a:rPr dirty="0" spc="-25"/>
              <a:t>	</a:t>
            </a:r>
            <a:r>
              <a:rPr dirty="0"/>
              <a:t>mobile</a:t>
            </a:r>
            <a:r>
              <a:rPr dirty="0" spc="-85"/>
              <a:t> </a:t>
            </a:r>
            <a:r>
              <a:rPr dirty="0" spc="-10"/>
              <a:t>device</a:t>
            </a:r>
          </a:p>
          <a:p>
            <a:pPr marL="298450" marR="88900" indent="-285115">
              <a:lnSpc>
                <a:spcPct val="103699"/>
              </a:lnSpc>
              <a:spcBef>
                <a:spcPts val="655"/>
              </a:spcBef>
              <a:buFont typeface="Wingdings"/>
              <a:buChar char=""/>
              <a:tabLst>
                <a:tab pos="299720" algn="l"/>
              </a:tabLst>
            </a:pPr>
            <a:r>
              <a:rPr dirty="0" spc="-10"/>
              <a:t>Personalization</a:t>
            </a:r>
            <a:r>
              <a:rPr dirty="0" spc="-60"/>
              <a:t> </a:t>
            </a:r>
            <a:r>
              <a:rPr dirty="0"/>
              <a:t>features</a:t>
            </a:r>
            <a:r>
              <a:rPr dirty="0" spc="-60"/>
              <a:t> </a:t>
            </a:r>
            <a:r>
              <a:rPr dirty="0"/>
              <a:t>to</a:t>
            </a:r>
            <a:r>
              <a:rPr dirty="0" spc="-60"/>
              <a:t> </a:t>
            </a:r>
            <a:r>
              <a:rPr dirty="0"/>
              <a:t>save</a:t>
            </a:r>
            <a:r>
              <a:rPr dirty="0" spc="-60"/>
              <a:t> </a:t>
            </a:r>
            <a:r>
              <a:rPr dirty="0"/>
              <a:t>searches</a:t>
            </a:r>
            <a:r>
              <a:rPr dirty="0" spc="-55"/>
              <a:t> </a:t>
            </a:r>
            <a:r>
              <a:rPr dirty="0" spc="-25"/>
              <a:t>and </a:t>
            </a:r>
            <a:r>
              <a:rPr dirty="0" spc="-25"/>
              <a:t>	</a:t>
            </a:r>
            <a:r>
              <a:rPr dirty="0"/>
              <a:t>set</a:t>
            </a:r>
            <a:r>
              <a:rPr dirty="0" spc="-55"/>
              <a:t> </a:t>
            </a:r>
            <a:r>
              <a:rPr dirty="0"/>
              <a:t>up</a:t>
            </a:r>
            <a:r>
              <a:rPr dirty="0" spc="-50"/>
              <a:t> </a:t>
            </a:r>
            <a:r>
              <a:rPr dirty="0"/>
              <a:t>automatic</a:t>
            </a:r>
            <a:r>
              <a:rPr dirty="0" spc="-35"/>
              <a:t> </a:t>
            </a:r>
            <a:r>
              <a:rPr dirty="0" spc="-10"/>
              <a:t>alerts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8720328" y="0"/>
            <a:ext cx="3469004" cy="2131060"/>
            <a:chOff x="8720328" y="0"/>
            <a:chExt cx="3469004" cy="2131060"/>
          </a:xfrm>
        </p:grpSpPr>
        <p:pic>
          <p:nvPicPr>
            <p:cNvPr id="12" name="object 1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0328" y="0"/>
              <a:ext cx="3468624" cy="213055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79004" y="112128"/>
              <a:ext cx="1563809" cy="710285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557700" y="423164"/>
            <a:ext cx="4490085" cy="1071245"/>
          </a:xfrm>
          <a:prstGeom prst="rect"/>
        </p:spPr>
        <p:txBody>
          <a:bodyPr wrap="square" lIns="0" tIns="72390" rIns="0" bIns="0" rtlCol="0" vert="horz">
            <a:spAutoFit/>
          </a:bodyPr>
          <a:lstStyle/>
          <a:p>
            <a:pPr marL="12700" marR="5080">
              <a:lnSpc>
                <a:spcPts val="3910"/>
              </a:lnSpc>
              <a:spcBef>
                <a:spcPts val="570"/>
              </a:spcBef>
            </a:pPr>
            <a:r>
              <a:rPr dirty="0"/>
              <a:t>Powerful</a:t>
            </a:r>
            <a:r>
              <a:rPr dirty="0" spc="-75"/>
              <a:t> </a:t>
            </a:r>
            <a:r>
              <a:rPr dirty="0" spc="-10"/>
              <a:t>platform features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10227462" y="810767"/>
            <a:ext cx="145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Montserrat Light"/>
                <a:cs typeface="Montserrat Light"/>
              </a:rPr>
              <a:t>geoscienceworld.org</a:t>
            </a:r>
            <a:endParaRPr sz="1100">
              <a:latin typeface="Montserrat Light"/>
              <a:cs typeface="Montserrat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6889328" y="0"/>
            <a:ext cx="5302885" cy="6852920"/>
            <a:chOff x="6889328" y="0"/>
            <a:chExt cx="5302885" cy="68529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9328" y="137"/>
              <a:ext cx="5302669" cy="685251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0326" y="0"/>
              <a:ext cx="3468624" cy="21305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79004" y="112129"/>
              <a:ext cx="1563809" cy="710288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002119" y="3947667"/>
            <a:ext cx="387794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Faceted</a:t>
            </a:r>
            <a:r>
              <a:rPr dirty="0" sz="1600" spc="-8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search</a:t>
            </a:r>
            <a:r>
              <a:rPr dirty="0" sz="1600" spc="-7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by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subject,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geographic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time-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based </a:t>
            </a:r>
            <a:r>
              <a:rPr dirty="0" sz="1600" spc="-20">
                <a:solidFill>
                  <a:srgbClr val="FFFFFF"/>
                </a:solidFill>
                <a:latin typeface="Montserrat Light"/>
                <a:cs typeface="Montserrat Light"/>
              </a:rPr>
              <a:t>terms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002119" y="5218684"/>
            <a:ext cx="4086860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just"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GeoRef</a:t>
            </a:r>
            <a:r>
              <a:rPr dirty="0" sz="1600" spc="1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Thesaurus,</a:t>
            </a:r>
            <a:r>
              <a:rPr dirty="0" sz="1600" spc="15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featuring</a:t>
            </a:r>
            <a:r>
              <a:rPr dirty="0" sz="1600" spc="1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more</a:t>
            </a:r>
            <a:r>
              <a:rPr dirty="0" sz="1600" spc="1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Montserrat Light"/>
                <a:cs typeface="Montserrat Light"/>
              </a:rPr>
              <a:t>than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40,000</a:t>
            </a:r>
            <a:r>
              <a:rPr dirty="0" sz="1600" spc="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controlled</a:t>
            </a:r>
            <a:r>
              <a:rPr dirty="0" sz="1600" spc="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vocabulary</a:t>
            </a:r>
            <a:r>
              <a:rPr dirty="0" sz="1600" spc="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terms</a:t>
            </a:r>
            <a:r>
              <a:rPr dirty="0" sz="1600" spc="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and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complete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GeoRef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indexing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structure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100"/>
              <a:t> </a:t>
            </a:r>
            <a:r>
              <a:rPr dirty="0"/>
              <a:t>GeoRef</a:t>
            </a:r>
            <a:r>
              <a:rPr dirty="0" spc="-100"/>
              <a:t> </a:t>
            </a:r>
            <a:r>
              <a:rPr dirty="0" spc="-10"/>
              <a:t>difference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10227462" y="810767"/>
            <a:ext cx="1450975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FFFFFF"/>
                </a:solidFill>
                <a:latin typeface="Montserrat Light"/>
                <a:cs typeface="Montserrat Light"/>
              </a:rPr>
              <a:t>geoscienceworld.org</a:t>
            </a:r>
            <a:endParaRPr sz="1100">
              <a:latin typeface="Montserrat Light"/>
              <a:cs typeface="Montserrat Light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87656" y="1126906"/>
            <a:ext cx="1834159" cy="66185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2854" y="2670048"/>
            <a:ext cx="996694" cy="99669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2102" y="3877054"/>
            <a:ext cx="743711" cy="743712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8576" y="5254750"/>
            <a:ext cx="819912" cy="816862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557700" y="1249171"/>
            <a:ext cx="5531485" cy="1894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Powerful</a:t>
            </a:r>
            <a:r>
              <a:rPr dirty="0" sz="2400" spc="-6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•</a:t>
            </a:r>
            <a:r>
              <a:rPr dirty="0" sz="2400" spc="-70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Comprehensive</a:t>
            </a:r>
            <a:r>
              <a:rPr dirty="0" sz="2400" spc="-5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>
                <a:solidFill>
                  <a:srgbClr val="FFFFFF"/>
                </a:solidFill>
                <a:latin typeface="Montserrat Medium"/>
                <a:cs typeface="Montserrat Medium"/>
              </a:rPr>
              <a:t>•</a:t>
            </a:r>
            <a:r>
              <a:rPr dirty="0" sz="2400" spc="-65">
                <a:solidFill>
                  <a:srgbClr val="FFFFFF"/>
                </a:solidFill>
                <a:latin typeface="Montserrat Medium"/>
                <a:cs typeface="Montserrat Medium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Montserrat Medium"/>
                <a:cs typeface="Montserrat Medium"/>
              </a:rPr>
              <a:t>Precise</a:t>
            </a:r>
            <a:endParaRPr sz="2400">
              <a:latin typeface="Montserrat Medium"/>
              <a:cs typeface="Montserrat Medium"/>
            </a:endParaRPr>
          </a:p>
          <a:p>
            <a:pPr marL="146685" marR="296545">
              <a:lnSpc>
                <a:spcPct val="101899"/>
              </a:lnSpc>
              <a:spcBef>
                <a:spcPts val="1170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An</a:t>
            </a:r>
            <a:r>
              <a:rPr dirty="0" sz="16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indispensable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tool</a:t>
            </a:r>
            <a:r>
              <a:rPr dirty="0" sz="16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to</a:t>
            </a:r>
            <a:r>
              <a:rPr dirty="0" sz="16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increase</a:t>
            </a:r>
            <a:r>
              <a:rPr dirty="0" sz="1600" spc="-3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accuracy</a:t>
            </a:r>
            <a:r>
              <a:rPr dirty="0" sz="1600" spc="-1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and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relevance</a:t>
            </a:r>
            <a:r>
              <a:rPr dirty="0" sz="1600" spc="-8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search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results,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GeoRef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empowers researchers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Montserrat Light"/>
                <a:cs typeface="Montserrat Light"/>
              </a:rPr>
              <a:t>with:</a:t>
            </a:r>
            <a:endParaRPr sz="1600">
              <a:latin typeface="Montserrat Light"/>
              <a:cs typeface="Montserrat Light"/>
            </a:endParaRPr>
          </a:p>
          <a:p>
            <a:pPr>
              <a:lnSpc>
                <a:spcPct val="100000"/>
              </a:lnSpc>
              <a:spcBef>
                <a:spcPts val="930"/>
              </a:spcBef>
            </a:pPr>
            <a:endParaRPr sz="1600">
              <a:latin typeface="Montserrat Light"/>
              <a:cs typeface="Montserrat Light"/>
            </a:endParaRPr>
          </a:p>
          <a:p>
            <a:pPr marL="1456690">
              <a:lnSpc>
                <a:spcPct val="100000"/>
              </a:lnSpc>
            </a:pPr>
            <a:r>
              <a:rPr dirty="0" sz="1600" spc="-30">
                <a:solidFill>
                  <a:srgbClr val="FFFFFF"/>
                </a:solidFill>
                <a:latin typeface="Montserrat Light"/>
                <a:cs typeface="Montserrat Light"/>
              </a:rPr>
              <a:t>Map-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based</a:t>
            </a:r>
            <a:r>
              <a:rPr dirty="0" sz="1600" spc="1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search</a:t>
            </a:r>
            <a:endParaRPr sz="1600">
              <a:latin typeface="Montserrat Light"/>
              <a:cs typeface="Montserrat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57150"/>
            <a:ext cx="12192000" cy="6800850"/>
            <a:chOff x="0" y="57150"/>
            <a:chExt cx="12192000" cy="6800850"/>
          </a:xfrm>
        </p:grpSpPr>
        <p:sp>
          <p:nvSpPr>
            <p:cNvPr id="3" name="object 3" descr=""/>
            <p:cNvSpPr/>
            <p:nvPr/>
          </p:nvSpPr>
          <p:spPr>
            <a:xfrm>
              <a:off x="0" y="57162"/>
              <a:ext cx="12192000" cy="6800850"/>
            </a:xfrm>
            <a:custGeom>
              <a:avLst/>
              <a:gdLst/>
              <a:ahLst/>
              <a:cxnLst/>
              <a:rect l="l" t="t" r="r" b="b"/>
              <a:pathLst>
                <a:path w="12192000" h="6800850">
                  <a:moveTo>
                    <a:pt x="12192000" y="0"/>
                  </a:moveTo>
                  <a:lnTo>
                    <a:pt x="6350" y="0"/>
                  </a:lnTo>
                  <a:lnTo>
                    <a:pt x="6350" y="6350"/>
                  </a:lnTo>
                  <a:lnTo>
                    <a:pt x="0" y="6350"/>
                  </a:lnTo>
                  <a:lnTo>
                    <a:pt x="0" y="6800837"/>
                  </a:lnTo>
                  <a:lnTo>
                    <a:pt x="12700" y="6800837"/>
                  </a:lnTo>
                  <a:lnTo>
                    <a:pt x="12700" y="12700"/>
                  </a:lnTo>
                  <a:lnTo>
                    <a:pt x="12192000" y="127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AA351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3349" y="1630170"/>
              <a:ext cx="5708650" cy="522782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1254733" y="6419850"/>
              <a:ext cx="0" cy="365125"/>
            </a:xfrm>
            <a:custGeom>
              <a:avLst/>
              <a:gdLst/>
              <a:ahLst/>
              <a:cxnLst/>
              <a:rect l="l" t="t" r="r" b="b"/>
              <a:pathLst>
                <a:path w="0" h="365125">
                  <a:moveTo>
                    <a:pt x="0" y="0"/>
                  </a:moveTo>
                  <a:lnTo>
                    <a:pt x="1" y="365125"/>
                  </a:lnTo>
                </a:path>
              </a:pathLst>
            </a:custGeom>
            <a:ln w="63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9" y="63500"/>
              <a:ext cx="12185650" cy="6794500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4950382" y="2474467"/>
            <a:ext cx="1925320" cy="3658870"/>
          </a:xfrm>
          <a:prstGeom prst="rect">
            <a:avLst/>
          </a:prstGeom>
        </p:spPr>
        <p:txBody>
          <a:bodyPr wrap="square" lIns="0" tIns="329565" rIns="0" bIns="0" rtlCol="0" vert="horz">
            <a:spAutoFit/>
          </a:bodyPr>
          <a:lstStyle/>
          <a:p>
            <a:pPr algn="r" marR="13335">
              <a:lnSpc>
                <a:spcPct val="100000"/>
              </a:lnSpc>
              <a:spcBef>
                <a:spcPts val="2595"/>
              </a:spcBef>
            </a:pPr>
            <a:r>
              <a:rPr dirty="0" sz="6000" spc="-25" b="1">
                <a:solidFill>
                  <a:srgbClr val="FFFFFF"/>
                </a:solidFill>
                <a:latin typeface="Montserrat ExtraBold"/>
                <a:cs typeface="Montserrat ExtraBold"/>
              </a:rPr>
              <a:t>95%</a:t>
            </a:r>
            <a:endParaRPr sz="6000">
              <a:latin typeface="Montserrat ExtraBold"/>
              <a:cs typeface="Montserrat ExtraBold"/>
            </a:endParaRPr>
          </a:p>
          <a:p>
            <a:pPr algn="r" marR="109855">
              <a:lnSpc>
                <a:spcPct val="100000"/>
              </a:lnSpc>
              <a:spcBef>
                <a:spcPts val="2495"/>
              </a:spcBef>
            </a:pPr>
            <a:r>
              <a:rPr dirty="0" sz="6000" spc="-20" b="1">
                <a:solidFill>
                  <a:srgbClr val="FFFFFF"/>
                </a:solidFill>
                <a:latin typeface="Montserrat ExtraBold"/>
                <a:cs typeface="Montserrat ExtraBold"/>
              </a:rPr>
              <a:t>11M+</a:t>
            </a:r>
            <a:endParaRPr sz="6000">
              <a:latin typeface="Montserrat ExtraBold"/>
              <a:cs typeface="Montserrat ExtraBold"/>
            </a:endParaRPr>
          </a:p>
          <a:p>
            <a:pPr algn="r" marR="5080">
              <a:lnSpc>
                <a:spcPct val="100000"/>
              </a:lnSpc>
              <a:spcBef>
                <a:spcPts val="2014"/>
              </a:spcBef>
            </a:pPr>
            <a:r>
              <a:rPr dirty="0" sz="6000" spc="-25" b="1">
                <a:solidFill>
                  <a:srgbClr val="FFFFFF"/>
                </a:solidFill>
                <a:latin typeface="Montserrat ExtraBold"/>
                <a:cs typeface="Montserrat ExtraBold"/>
              </a:rPr>
              <a:t>47</a:t>
            </a:r>
            <a:endParaRPr sz="6000">
              <a:latin typeface="Montserrat ExtraBold"/>
              <a:cs typeface="Montserrat ExtraBold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97186" y="3033267"/>
            <a:ext cx="296989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renewal</a:t>
            </a:r>
            <a:r>
              <a:rPr dirty="0" sz="1600" spc="-7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rate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with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many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Montserrat Light"/>
                <a:cs typeface="Montserrat Light"/>
              </a:rPr>
              <a:t>long-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time</a:t>
            </a:r>
            <a:r>
              <a:rPr dirty="0" sz="1600" spc="-5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subscribers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and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Montserrat Light"/>
                <a:cs typeface="Montserrat Light"/>
              </a:rPr>
              <a:t>high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user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satisfaction</a:t>
            </a:r>
            <a:endParaRPr sz="1600">
              <a:latin typeface="Montserrat Light"/>
              <a:cs typeface="Montserrat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8720328" y="0"/>
            <a:ext cx="3469004" cy="2131060"/>
            <a:chOff x="8720328" y="0"/>
            <a:chExt cx="3469004" cy="2131060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20328" y="0"/>
              <a:ext cx="3468624" cy="213055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179004" y="112129"/>
              <a:ext cx="1563809" cy="710288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4850437" y="795750"/>
            <a:ext cx="6859905" cy="1693545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215"/>
              </a:spcBef>
            </a:pPr>
            <a:r>
              <a:rPr dirty="0" sz="1100" spc="-10">
                <a:solidFill>
                  <a:srgbClr val="FFFFFF"/>
                </a:solidFill>
                <a:latin typeface="Montserrat Light"/>
                <a:cs typeface="Montserrat Light"/>
              </a:rPr>
              <a:t>geoscienceworld.org</a:t>
            </a:r>
            <a:endParaRPr sz="1100">
              <a:latin typeface="Montserrat Light"/>
              <a:cs typeface="Montserrat Light"/>
            </a:endParaRPr>
          </a:p>
          <a:p>
            <a:pPr marL="12700" marR="2222500">
              <a:lnSpc>
                <a:spcPct val="100000"/>
              </a:lnSpc>
              <a:spcBef>
                <a:spcPts val="175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GSW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serves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diverse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global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community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of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authors,</a:t>
            </a:r>
            <a:r>
              <a:rPr dirty="0" sz="1600" spc="-9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educators,</a:t>
            </a:r>
            <a:r>
              <a:rPr dirty="0" sz="1600" spc="-8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students,</a:t>
            </a:r>
            <a:r>
              <a:rPr dirty="0" sz="1600" spc="-8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libraries,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government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agencies,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leading</a:t>
            </a:r>
            <a:r>
              <a:rPr dirty="0" sz="1600" spc="-7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oil</a:t>
            </a:r>
            <a:r>
              <a:rPr dirty="0" sz="1600" spc="-8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&amp;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gas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Montserrat Light"/>
                <a:cs typeface="Montserrat Light"/>
              </a:rPr>
              <a:t>and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metals</a:t>
            </a:r>
            <a:r>
              <a:rPr dirty="0" sz="1600" spc="-8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&amp;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mining</a:t>
            </a:r>
            <a:r>
              <a:rPr dirty="0" sz="1600" spc="-7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companies.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We</a:t>
            </a:r>
            <a:r>
              <a:rPr dirty="0" sz="1600" spc="-7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operate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Montserrat Light"/>
                <a:cs typeface="Montserrat Light"/>
              </a:rPr>
              <a:t>with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consistent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awareness</a:t>
            </a:r>
            <a:r>
              <a:rPr dirty="0" sz="1600" spc="-6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of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1600" spc="-6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nonprofit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values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that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distinguish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us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from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others</a:t>
            </a:r>
            <a:r>
              <a:rPr dirty="0" sz="1600" spc="-4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in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the</a:t>
            </a:r>
            <a:r>
              <a:rPr dirty="0" sz="1600" spc="-5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field.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241617" y="4432300"/>
            <a:ext cx="18332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Montserrat Light"/>
                <a:cs typeface="Montserrat Light"/>
              </a:rPr>
              <a:t>annual</a:t>
            </a:r>
            <a:r>
              <a:rPr dirty="0" sz="1600" spc="-75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pageviews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321872" y="5572252"/>
            <a:ext cx="16675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countries</a:t>
            </a:r>
            <a:r>
              <a:rPr dirty="0" sz="1600" spc="-40">
                <a:solidFill>
                  <a:srgbClr val="FFFFFF"/>
                </a:solidFill>
                <a:latin typeface="Montserrat Light"/>
                <a:cs typeface="Montserrat Light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Montserrat Light"/>
                <a:cs typeface="Montserrat Light"/>
              </a:rPr>
              <a:t>served</a:t>
            </a:r>
            <a:endParaRPr sz="1600">
              <a:latin typeface="Montserrat Light"/>
              <a:cs typeface="Montserrat Ligh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92131" y="39115"/>
            <a:ext cx="811339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105"/>
              <a:t> </a:t>
            </a:r>
            <a:r>
              <a:rPr dirty="0"/>
              <a:t>Unique</a:t>
            </a:r>
            <a:r>
              <a:rPr dirty="0" spc="-80"/>
              <a:t> </a:t>
            </a:r>
            <a:r>
              <a:rPr dirty="0"/>
              <a:t>Nonprofit</a:t>
            </a:r>
            <a:r>
              <a:rPr dirty="0" spc="-75"/>
              <a:t> </a:t>
            </a:r>
            <a:r>
              <a:rPr dirty="0" spc="-10"/>
              <a:t>Collaborative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2024-06-18T19:39:31Z</dcterms:created>
  <dcterms:modified xsi:type="dcterms:W3CDTF">2024-06-18T19:39:31Z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2024-06-18T00:00:00Z</vt:filetime>
  </property>
  <property fmtid="{D5CDD505-2E9C-101B-9397-08002B2CF9AE}" pid="3" name="LastSaved">
    <vt:filetime>2024-06-18T00:00:00Z</vt:filetime>
  </property>
  <property fmtid="{D5CDD505-2E9C-101B-9397-08002B2CF9AE}" pid="4" name="Producer">
    <vt:lpwstr>macOS Version 12.7.5 (Build 21H1222) Quartz PDFContext</vt:lpwstr>
  </property>
</Properties>
</file>